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4" r:id="rId12"/>
    <p:sldId id="265" r:id="rId13"/>
    <p:sldId id="266" r:id="rId14"/>
    <p:sldId id="267" r:id="rId15"/>
    <p:sldId id="268" r:id="rId16"/>
    <p:sldId id="269" r:id="rId17"/>
    <p:sldId id="270" r:id="rId18"/>
    <p:sldId id="280" r:id="rId19"/>
    <p:sldId id="281" r:id="rId20"/>
    <p:sldId id="282" r:id="rId21"/>
    <p:sldId id="276" r:id="rId22"/>
    <p:sldId id="274" r:id="rId23"/>
    <p:sldId id="272" r:id="rId24"/>
    <p:sldId id="273" r:id="rId25"/>
    <p:sldId id="275" r:id="rId26"/>
    <p:sldId id="277" r:id="rId27"/>
    <p:sldId id="278" r:id="rId28"/>
    <p:sldId id="279" r:id="rId29"/>
    <p:sldId id="285" r:id="rId30"/>
    <p:sldId id="283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2" r:id="rId46"/>
    <p:sldId id="303" r:id="rId47"/>
    <p:sldId id="300" r:id="rId48"/>
    <p:sldId id="301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3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A101A-B4B6-43C1-9181-EBBE1452420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F7BF2-EC6B-4711-9E29-DDDC728FF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5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2.7M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F7BF2-EC6B-4711-9E29-DDDC728FF3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3DF3E4B-C03A-4A65-9C4D-027445E9C362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C7FD093-7180-4F12-A937-025F9BD7F5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yoavgo@post.bgu.ac.i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5.png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3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2.wmf"/><Relationship Id="rId9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7.png"/><Relationship Id="rId4" Type="http://schemas.openxmlformats.org/officeDocument/2006/relationships/image" Target="../media/image3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8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sz="6000" dirty="0" smtClean="0"/>
              <a:t> </a:t>
            </a:r>
            <a:r>
              <a:rPr lang="en-US" sz="6000" b="1" dirty="0"/>
              <a:t>Kinematics and Dynamics of Robots 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Semester 2021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Lecturer: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Yoav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Golan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97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assignment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creation of a complex manufacturing environment. 60% of grade.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RoboDK updates industrial robot simulation app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00"/>
            <a:ext cx="5029200" cy="32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for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79637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 compiler (any language), ~week 6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RoboDK</a:t>
            </a:r>
            <a:r>
              <a:rPr lang="en-US" dirty="0" smtClean="0">
                <a:solidFill>
                  <a:schemeClr val="tx1"/>
                </a:solidFill>
              </a:rPr>
              <a:t> robotics simulator, ~week 9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Literature: Relevant books and research articles will be referenced in the course website per lesson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sz="6000" dirty="0" smtClean="0"/>
              <a:t>Robotics in Industry</a:t>
            </a:r>
            <a:br>
              <a:rPr lang="en-US" sz="6000" dirty="0" smtClean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3600" dirty="0" smtClean="0"/>
              <a:t>Past, Present and Future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5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What is a Robot?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one definition</a:t>
            </a:r>
            <a:endParaRPr lang="en-US" dirty="0" smtClean="0"/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consensus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programmable machine</a:t>
            </a: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inputs and outputs</a:t>
            </a: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make “decisions” autonomously</a:t>
            </a: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Performs tasks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06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Better Question:</a:t>
            </a:r>
            <a:br>
              <a:rPr lang="en-US" dirty="0" smtClean="0"/>
            </a:br>
            <a:r>
              <a:rPr lang="en-US" sz="4400" dirty="0" smtClean="0"/>
              <a:t>What tasks should robots do?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humans can’t</a:t>
            </a:r>
          </a:p>
          <a:p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humans don’t want to</a:t>
            </a:r>
          </a:p>
          <a:p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humans do slowly/badly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69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400" dirty="0" smtClean="0"/>
              <a:t>What tasks should robots do?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humans can’t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 environments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Heat/Cold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High/low pressure (ocean floor)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Superhuman needs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Strength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5891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400" dirty="0" smtClean="0"/>
              <a:t>What tasks should robots do?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humans don’t want to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Uncomfortable environments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Heat/Cold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Unventilated/dangerous chemicals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Boring tasks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Repetitive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Unchallenging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Mistakes happen after time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Injuries can occur</a:t>
            </a:r>
          </a:p>
          <a:p>
            <a:pPr lvl="1"/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636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400" dirty="0" smtClean="0"/>
              <a:t>What tasks should robots do?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humans do slowly/bad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Computers are great at some things, bad at others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Sorting, welding, painting, machining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4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The First Industrial Robot</a:t>
            </a:r>
            <a:endParaRPr lang="en-US" dirty="0"/>
          </a:p>
        </p:txBody>
      </p:sp>
      <p:pic>
        <p:nvPicPr>
          <p:cNvPr id="10242" name="Picture 2" descr="https://robotics.kawasaki.com/ja1/anniversary/assets/images/history/image_history_01_0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28800"/>
            <a:ext cx="4731544" cy="31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057400"/>
            <a:ext cx="3352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“UNIMATE”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Introduced in USA, 1962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Used for 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Transports castings, welds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Toxic fumes involved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68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The First Industrial Robot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2057400"/>
            <a:ext cx="3352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“UNIMATE”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Introduced in USA, 1962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Used for 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Transports castings, welds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Toxic fumes involved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robotics.kawasaki.com/ja1/anniversary/assets/images/history/image_history_01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2" y="2057400"/>
            <a:ext cx="4914897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3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About the Lecturer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0637"/>
            <a:ext cx="8229600" cy="4525963"/>
          </a:xfr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Yoav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Golan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Interests: Robotic Grippers, Mobile Robot Navigation, Mechanism 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9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Today’s Industrial Robots</a:t>
            </a:r>
            <a:endParaRPr lang="en-US" dirty="0"/>
          </a:p>
        </p:txBody>
      </p:sp>
      <p:pic>
        <p:nvPicPr>
          <p:cNvPr id="12290" name="Picture 2" descr="A Peek At The Immediate Future of the Industrial Robotics Mark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7044267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3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400" dirty="0" smtClean="0"/>
              <a:t>How many robots are working worldwide?</a:t>
            </a:r>
            <a:endParaRPr lang="en-US" sz="4400" dirty="0"/>
          </a:p>
        </p:txBody>
      </p:sp>
      <p:pic>
        <p:nvPicPr>
          <p:cNvPr id="6146" name="Picture 2" descr="https://spreadsheetpage.com/images/Logarithmic_Graph_Chart_Paper_Template-landscap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t="84836" r="2187" b="4737"/>
          <a:stretch/>
        </p:blipFill>
        <p:spPr bwMode="auto">
          <a:xfrm>
            <a:off x="152400" y="2938720"/>
            <a:ext cx="8763000" cy="6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70205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368608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370205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/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370205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/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5000" y="368608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9000" y="370205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8</a:t>
            </a:r>
            <a:endParaRPr lang="en-US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8610600" y="370205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722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Most Recent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fr.org/downloads/press2018/Robot_density_by_country_2019_-_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66667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8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Most Recent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Annual installations of industrial robots TOP 15 countries © World Robotics 2020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8688344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Most Recent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ifr.org/downloads/press2018/Worldwide_Installations_2009_2019_WorldRobotics2020_gra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8400"/>
            <a:ext cx="8346113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57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Most Recent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8350833" cy="3681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92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Most Recent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Domestic Robots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26132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36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Most Recent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Service Robots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8227808" cy="36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14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Most Recent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Service Robots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4600"/>
            <a:ext cx="8396199" cy="372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82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Newest trend: </a:t>
            </a:r>
            <a:r>
              <a:rPr lang="en-US" dirty="0" err="1" smtClean="0"/>
              <a:t>Cobots</a:t>
            </a:r>
            <a:endParaRPr lang="en-US" dirty="0"/>
          </a:p>
        </p:txBody>
      </p:sp>
      <p:pic>
        <p:nvPicPr>
          <p:cNvPr id="13314" name="Picture 2" descr="Cobots: an Affordable Revolution - DirectIndustry e-Magaz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83" y="2662428"/>
            <a:ext cx="4351190" cy="244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obots Spatial Awareness - Padget Technolog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Robots Spatial Awareness - Padget Technologi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Robots Spatial Awareness - Padget Technologi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22" name="Picture 10" descr="How to Adapt to Robotic Automation Systems | Industrial Robo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14600"/>
            <a:ext cx="391885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190873" y="37338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Email address: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yoavgo@post.bgu.ac.il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Moodle (Course site)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 Hours (Zoom): TBD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WeChat : 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wxid_jmcydelioqx122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:\Downloads\mmqrcode16150283259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733799"/>
            <a:ext cx="28860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6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Types of Industrial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Articulated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“Serial” robotic arms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Normally 4-7 axes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6 is the most common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Non-planar applications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 descr="Articulated robot - KF194 | Contact Kawasaki Robotics Gmb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 bwMode="auto">
          <a:xfrm>
            <a:off x="5562600" y="2209800"/>
            <a:ext cx="4870704" cy="45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4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Types of Industrial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Articulated Robot uses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Welding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Pick-and-Place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Assembly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Painting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Inspection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Material removal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Much more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utoShape 2" descr="What is an Articulated Robot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What is an Articulated Robot?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FANUC Arc mate 120i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9" name="Picture 9" descr="D:\Downloads\kuka-industrial-robot-articulated-robot-industry-robot-b517606a19b0fdf818c17052a429c53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04417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87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Types of Industrial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SCARA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Selective Compliance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Articulated </a:t>
            </a:r>
            <a:r>
              <a:rPr lang="en-US" dirty="0">
                <a:solidFill>
                  <a:schemeClr val="tx1"/>
                </a:solidFill>
              </a:rPr>
              <a:t>Robot </a:t>
            </a:r>
            <a:r>
              <a:rPr lang="en-US" dirty="0" smtClean="0">
                <a:solidFill>
                  <a:schemeClr val="tx1"/>
                </a:solidFill>
              </a:rPr>
              <a:t>Arm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Normally 4 axes or fewer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Parallel plane applications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 descr="Estun Top 1 China 4-Axis Scara Robot Max 6kg Payload 500mm Arm Reach -  China Robot, Robot A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Types of Industrial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SCARA uses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Pick-and-Place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Assembly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Packaging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Inspection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410" name="Picture 2" descr="What's New With SCARA Robots | 2016-04-07 | Assembly Magaz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64" y="3276600"/>
            <a:ext cx="545522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3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SCARA vs Articulated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Articulated robots can do almost everything SCARA robots can.</a:t>
            </a:r>
          </a:p>
          <a:p>
            <a:pPr marL="0" indent="0" algn="ctr">
              <a:buNone/>
            </a:pPr>
            <a:endParaRPr lang="en-US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why use SCARA?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2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Types of Industrial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Delta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“Parallel” robotic arm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Normally 3 axes, up to 6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Mostly planar applications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Incredibly fast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434" name="Picture 2" descr="Delta robots – gearboxes and actuators by WITTENSTEIN - WITTENSTEIN 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05" y="2362200"/>
            <a:ext cx="3914775" cy="399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1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Types of Industrial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Delta uses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Pick-and-Place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Assembly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Inspection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 descr="Delta X open source delta robot kit hits Kickstarter from €179 - Geeky  Gadge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72" y="2667000"/>
            <a:ext cx="56007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1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Types of Industrial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Cartesian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Linear motors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Can be built very high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530" name="Picture 2" descr="The Difference between Cartesian, Six-Axis, and SCARA Robots | Machine 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06" y="2895600"/>
            <a:ext cx="4521969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7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Types of Industrial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Cartesian</a:t>
            </a:r>
            <a:r>
              <a:rPr lang="en-US" sz="3200" dirty="0" smtClean="0">
                <a:solidFill>
                  <a:schemeClr val="tx1"/>
                </a:solidFill>
              </a:rPr>
              <a:t> uses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Pick-and-Place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Assembly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Inspection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Dispensing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506" name="Picture 2" descr="Control Engineering | Cartesian robots have value on the manufacturing flo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39" y="3200400"/>
            <a:ext cx="61436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2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Kinematic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 kinematic system is made of </a:t>
            </a:r>
            <a:r>
              <a:rPr lang="en-US" b="1" dirty="0" smtClean="0">
                <a:solidFill>
                  <a:schemeClr val="tx1"/>
                </a:solidFill>
              </a:rPr>
              <a:t>links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chemeClr val="tx1"/>
                </a:solidFill>
              </a:rPr>
              <a:t>joints</a:t>
            </a:r>
          </a:p>
        </p:txBody>
      </p:sp>
      <p:sp>
        <p:nvSpPr>
          <p:cNvPr id="5" name="AutoShape 2" descr="Motion and Manipu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Motion and Manipu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Motion and Manipul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Motion and Manipul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63" name="Picture 11" descr="Kinematics (Advanced Methods in Computer Graphics) Part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20895"/>
            <a:ext cx="6096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21280"/>
            <a:ext cx="5943600" cy="122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2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Course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open about your understanding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Creativity is good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are encouraged to study together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is multidisciplinary and challenging, but practical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Kinematic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 kinematic system is made of </a:t>
            </a:r>
            <a:r>
              <a:rPr lang="en-US" b="1" dirty="0" smtClean="0">
                <a:solidFill>
                  <a:schemeClr val="tx1"/>
                </a:solidFill>
              </a:rPr>
              <a:t>links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chemeClr val="tx1"/>
                </a:solidFill>
              </a:rPr>
              <a:t>joints</a:t>
            </a:r>
          </a:p>
        </p:txBody>
      </p:sp>
      <p:sp>
        <p:nvSpPr>
          <p:cNvPr id="5" name="AutoShape 2" descr="Motion and Manipu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Motion and Manipu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Motion and Manipul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Motion and Manipul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79842"/>
            <a:ext cx="6311900" cy="391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1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Degrees of freedom</a:t>
            </a:r>
            <a:br>
              <a:rPr lang="en-US" dirty="0" smtClean="0"/>
            </a:br>
            <a:r>
              <a:rPr lang="en-US" dirty="0" smtClean="0"/>
              <a:t>DOF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Definition: Number of independent aspects of motion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209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Chebychev</a:t>
            </a:r>
            <a:r>
              <a:rPr lang="en-US" dirty="0">
                <a:solidFill>
                  <a:schemeClr val="tx1"/>
                </a:solidFill>
              </a:rPr>
              <a:t>–</a:t>
            </a:r>
            <a:r>
              <a:rPr lang="en-US" dirty="0" err="1">
                <a:solidFill>
                  <a:schemeClr val="tx1"/>
                </a:solidFill>
              </a:rPr>
              <a:t>Grübler</a:t>
            </a:r>
            <a:r>
              <a:rPr lang="en-US" dirty="0">
                <a:solidFill>
                  <a:schemeClr val="tx1"/>
                </a:solidFill>
              </a:rPr>
              <a:t>–</a:t>
            </a:r>
            <a:r>
              <a:rPr lang="en-US" dirty="0" err="1">
                <a:solidFill>
                  <a:schemeClr val="tx1"/>
                </a:solidFill>
              </a:rPr>
              <a:t>Kutzbach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criterion: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2D: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3D: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740330"/>
              </p:ext>
            </p:extLst>
          </p:nvPr>
        </p:nvGraphicFramePr>
        <p:xfrm>
          <a:off x="1812925" y="2971800"/>
          <a:ext cx="419893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3" imgW="1600200" imgH="253800" progId="Equation.DSMT4">
                  <p:embed/>
                </p:oleObj>
              </mc:Choice>
              <mc:Fallback>
                <p:oleObj name="Equation" r:id="rId3" imgW="1600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2925" y="2971800"/>
                        <a:ext cx="419893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076945"/>
              </p:ext>
            </p:extLst>
          </p:nvPr>
        </p:nvGraphicFramePr>
        <p:xfrm>
          <a:off x="1784350" y="3794125"/>
          <a:ext cx="43116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5" imgW="1612800" imgH="253800" progId="Equation.DSMT4">
                  <p:embed/>
                </p:oleObj>
              </mc:Choice>
              <mc:Fallback>
                <p:oleObj name="Equation" r:id="rId5" imgW="161280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3794125"/>
                        <a:ext cx="43116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933815"/>
              </p:ext>
            </p:extLst>
          </p:nvPr>
        </p:nvGraphicFramePr>
        <p:xfrm>
          <a:off x="704850" y="4648201"/>
          <a:ext cx="354775" cy="147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7" imgW="152280" imgH="634680" progId="Equation.DSMT4">
                  <p:embed/>
                </p:oleObj>
              </mc:Choice>
              <mc:Fallback>
                <p:oleObj name="Equation" r:id="rId7" imgW="1522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4850" y="4648201"/>
                        <a:ext cx="354775" cy="147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19200" y="4648200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Number of moving bodies (including the ground)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Number of joints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number of joints with </a:t>
            </a:r>
            <a:r>
              <a:rPr lang="en-US" dirty="0" err="1" smtClean="0"/>
              <a:t>i</a:t>
            </a:r>
            <a:r>
              <a:rPr lang="en-US" dirty="0" smtClean="0"/>
              <a:t> DOF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Degrees of </a:t>
            </a:r>
            <a:r>
              <a:rPr lang="en-US" dirty="0" smtClean="0"/>
              <a:t>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Example: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3424237" cy="2504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456398"/>
              </p:ext>
            </p:extLst>
          </p:nvPr>
        </p:nvGraphicFramePr>
        <p:xfrm>
          <a:off x="457200" y="3815238"/>
          <a:ext cx="338931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4" imgW="1600200" imgH="253800" progId="Equation.DSMT4">
                  <p:embed/>
                </p:oleObj>
              </mc:Choice>
              <mc:Fallback>
                <p:oleObj name="Equation" r:id="rId4" imgW="160020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815238"/>
                        <a:ext cx="3389312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005021"/>
              </p:ext>
            </p:extLst>
          </p:nvPr>
        </p:nvGraphicFramePr>
        <p:xfrm>
          <a:off x="6460871" y="4114800"/>
          <a:ext cx="708025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6" imgW="304560" imgH="863280" progId="Equation.DSMT4">
                  <p:embed/>
                </p:oleObj>
              </mc:Choice>
              <mc:Fallback>
                <p:oleObj name="Equation" r:id="rId6" imgW="30456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60871" y="4114800"/>
                        <a:ext cx="708025" cy="201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1000" y="4572000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Number of moving bodies (including the ground)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Number of joints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number of joints with </a:t>
            </a:r>
            <a:r>
              <a:rPr lang="en-US" dirty="0" err="1" smtClean="0"/>
              <a:t>i</a:t>
            </a:r>
            <a:r>
              <a:rPr lang="en-US" dirty="0" smtClean="0"/>
              <a:t> DOF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62800" y="4084320"/>
            <a:ext cx="114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</a:p>
          <a:p>
            <a:endParaRPr lang="en-US" dirty="0"/>
          </a:p>
          <a:p>
            <a:r>
              <a:rPr lang="en-US" dirty="0" smtClean="0"/>
              <a:t>5</a:t>
            </a:r>
          </a:p>
          <a:p>
            <a:endParaRPr lang="en-US" dirty="0"/>
          </a:p>
          <a:p>
            <a:r>
              <a:rPr lang="en-US" dirty="0" smtClean="0"/>
              <a:t>5</a:t>
            </a:r>
          </a:p>
          <a:p>
            <a:endParaRPr lang="en-US" dirty="0"/>
          </a:p>
          <a:p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862118"/>
              </p:ext>
            </p:extLst>
          </p:nvPr>
        </p:nvGraphicFramePr>
        <p:xfrm>
          <a:off x="76200" y="4572000"/>
          <a:ext cx="354013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8" imgW="152280" imgH="634680" progId="Equation.DSMT4">
                  <p:embed/>
                </p:oleObj>
              </mc:Choice>
              <mc:Fallback>
                <p:oleObj name="Equation" r:id="rId8" imgW="152280" imgH="6346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572000"/>
                        <a:ext cx="354013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621432"/>
              </p:ext>
            </p:extLst>
          </p:nvPr>
        </p:nvGraphicFramePr>
        <p:xfrm>
          <a:off x="2362200" y="6319837"/>
          <a:ext cx="406241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10" imgW="1917360" imgH="253800" progId="Equation.DSMT4">
                  <p:embed/>
                </p:oleObj>
              </mc:Choice>
              <mc:Fallback>
                <p:oleObj name="Equation" r:id="rId10" imgW="1917360" imgH="25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6319837"/>
                        <a:ext cx="406241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092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Degrees of </a:t>
            </a:r>
            <a:r>
              <a:rPr lang="en-US" dirty="0" smtClean="0"/>
              <a:t>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Example: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41599"/>
              </p:ext>
            </p:extLst>
          </p:nvPr>
        </p:nvGraphicFramePr>
        <p:xfrm>
          <a:off x="7680071" y="4114800"/>
          <a:ext cx="708025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3" imgW="304560" imgH="863280" progId="Equation.DSMT4">
                  <p:embed/>
                </p:oleObj>
              </mc:Choice>
              <mc:Fallback>
                <p:oleObj name="Equation" r:id="rId3" imgW="30456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0071" y="4114800"/>
                        <a:ext cx="708025" cy="201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1000" y="4800600"/>
            <a:ext cx="586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Number of moving bodies (including the ground)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Number of joints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number of joints with </a:t>
            </a:r>
            <a:r>
              <a:rPr lang="en-US" dirty="0" err="1" smtClean="0"/>
              <a:t>i</a:t>
            </a:r>
            <a:r>
              <a:rPr lang="en-US" dirty="0" smtClean="0"/>
              <a:t> DOF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0" y="4084320"/>
            <a:ext cx="114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</a:p>
          <a:p>
            <a:endParaRPr lang="en-US" dirty="0"/>
          </a:p>
          <a:p>
            <a:r>
              <a:rPr lang="en-US" dirty="0" smtClean="0"/>
              <a:t>12</a:t>
            </a:r>
          </a:p>
          <a:p>
            <a:endParaRPr lang="en-US" dirty="0"/>
          </a:p>
          <a:p>
            <a:r>
              <a:rPr lang="en-US" dirty="0" smtClean="0"/>
              <a:t>12</a:t>
            </a:r>
          </a:p>
          <a:p>
            <a:endParaRPr lang="en-US" dirty="0"/>
          </a:p>
          <a:p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039311"/>
              </p:ext>
            </p:extLst>
          </p:nvPr>
        </p:nvGraphicFramePr>
        <p:xfrm>
          <a:off x="76200" y="4846637"/>
          <a:ext cx="354013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5" imgW="152280" imgH="634680" progId="Equation.DSMT4">
                  <p:embed/>
                </p:oleObj>
              </mc:Choice>
              <mc:Fallback>
                <p:oleObj name="Equation" r:id="rId5" imgW="15228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846637"/>
                        <a:ext cx="354013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095858"/>
              </p:ext>
            </p:extLst>
          </p:nvPr>
        </p:nvGraphicFramePr>
        <p:xfrm>
          <a:off x="2160588" y="6319838"/>
          <a:ext cx="446563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7" imgW="2108160" imgH="253800" progId="Equation.DSMT4">
                  <p:embed/>
                </p:oleObj>
              </mc:Choice>
              <mc:Fallback>
                <p:oleObj name="Equation" r:id="rId7" imgW="2108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6319838"/>
                        <a:ext cx="4465637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295400"/>
            <a:ext cx="5181600" cy="321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2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Degrees of </a:t>
            </a:r>
            <a:r>
              <a:rPr lang="en-US" dirty="0" smtClean="0"/>
              <a:t>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Example: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493795"/>
              </p:ext>
            </p:extLst>
          </p:nvPr>
        </p:nvGraphicFramePr>
        <p:xfrm>
          <a:off x="2160588" y="6319838"/>
          <a:ext cx="446563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3" imgW="2108160" imgH="253800" progId="Equation.DSMT4">
                  <p:embed/>
                </p:oleObj>
              </mc:Choice>
              <mc:Fallback>
                <p:oleObj name="Equation" r:id="rId3" imgW="2108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6319838"/>
                        <a:ext cx="4465637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4" y="1295400"/>
            <a:ext cx="5181600" cy="321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133600" y="480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400" dirty="0" smtClean="0">
                <a:solidFill>
                  <a:schemeClr val="tx1"/>
                </a:solidFill>
              </a:rPr>
              <a:t>Demonstration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01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Degrees of </a:t>
            </a:r>
            <a:r>
              <a:rPr lang="en-US" dirty="0" smtClean="0"/>
              <a:t>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Example: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28800"/>
            <a:ext cx="370290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www.mbo-osswald.de/media/image/76/96/de/wellengelenk-einfach_1280x12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30" y="36576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essner Pumpen Ball and Socket Joint G 1˝ System - Accessories fountain  nozzles - Messner water design - The produc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909" y="838200"/>
            <a:ext cx="1600200" cy="21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ual Rod Guided Cylinders | AutomationDir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387851"/>
            <a:ext cx="1885950" cy="123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791200" y="2209800"/>
            <a:ext cx="654905" cy="38100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290726" y="4953000"/>
            <a:ext cx="654904" cy="30480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57400" y="3505200"/>
            <a:ext cx="1219200" cy="15240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5800" y="4773090"/>
            <a:ext cx="17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=1 DOF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858000" y="5715000"/>
            <a:ext cx="17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=2 DOF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306659" y="2743576"/>
            <a:ext cx="17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=3 DOF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823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Degrees of </a:t>
            </a:r>
            <a:r>
              <a:rPr lang="en-US" dirty="0" smtClean="0"/>
              <a:t>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Example: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783" y="1981200"/>
            <a:ext cx="2057170" cy="249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ttps://www.mbo-osswald.de/media/image/76/96/de/wellengelenk-einfach_1280x12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67" y="2997200"/>
            <a:ext cx="10795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essner Pumpen Ball and Socket Joint G 1˝ System - Accessories fountain  nozzles - Messner water design - The produc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00" y="1430867"/>
            <a:ext cx="889000" cy="11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ual Rod Guided Cylinders | AutomationDir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47340"/>
            <a:ext cx="1047750" cy="68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4955117" y="2192867"/>
            <a:ext cx="363836" cy="211667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32631" y="3716867"/>
            <a:ext cx="363836" cy="169333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80783" y="2912534"/>
            <a:ext cx="677333" cy="84667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18783" y="3616917"/>
            <a:ext cx="994833" cy="25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=1 DOF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547784" y="4140200"/>
            <a:ext cx="994833" cy="25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=2 DOF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5241483" y="2489409"/>
            <a:ext cx="994833" cy="25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=3 DOF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905468"/>
              </p:ext>
            </p:extLst>
          </p:nvPr>
        </p:nvGraphicFramePr>
        <p:xfrm>
          <a:off x="1395562" y="5562600"/>
          <a:ext cx="57896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7" imgW="2412720" imgH="253800" progId="Equation.DSMT4">
                  <p:embed/>
                </p:oleObj>
              </mc:Choice>
              <mc:Fallback>
                <p:oleObj name="Equation" r:id="rId7" imgW="2412720" imgH="253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562" y="5562600"/>
                        <a:ext cx="5789612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98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DOF in 3D?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iBot Demos New Amphibious Snake Robot - IEEE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59055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8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Robot Workspace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7" y="2057400"/>
            <a:ext cx="5867400" cy="423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054" y="4004606"/>
            <a:ext cx="2938746" cy="220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05000"/>
            <a:ext cx="2657475" cy="209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5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400" dirty="0" smtClean="0"/>
              <a:t>Workspace vs Dexterity Space</a:t>
            </a:r>
            <a:endParaRPr lang="en-US" sz="44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7" y="2057400"/>
            <a:ext cx="5867400" cy="423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054" y="4004606"/>
            <a:ext cx="2938746" cy="220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05000"/>
            <a:ext cx="2657475" cy="209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97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Course Etiquette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Referring to me- you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address me as “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Yoav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”, or however you prefer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Israeli education is very informal.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Asking questions during the lecture at any time is fine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may also use office hours and/or email to ask further questions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Where is the robot?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Floor Plan template: Sample Floorplan (Created by InfoART's Floor Plan maker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5998"/>
            <a:ext cx="7391400" cy="510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30527"/>
            <a:ext cx="609600" cy="60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36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Reference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Floor Plan template: Sample Floorplan (Created by InfoART's Floor Plan maker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5998"/>
            <a:ext cx="7391400" cy="510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30527"/>
            <a:ext cx="609600" cy="60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0480" y="-2974468"/>
            <a:ext cx="9843572" cy="9829420"/>
            <a:chOff x="-67056" y="-2057400"/>
            <a:chExt cx="9843572" cy="982942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72" y="6857620"/>
              <a:ext cx="9200444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4210078" y="2085622"/>
              <a:ext cx="9200444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7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Reference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Floor Plan template: Sample Floorplan (Created by InfoART's Floor Plan maker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5998"/>
            <a:ext cx="7391400" cy="510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0480" y="-2974468"/>
            <a:ext cx="9843572" cy="9829420"/>
            <a:chOff x="-67056" y="-2057400"/>
            <a:chExt cx="9843572" cy="982942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72" y="6857620"/>
              <a:ext cx="9200444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4210078" y="2085622"/>
              <a:ext cx="9200444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399"/>
            <a:ext cx="762000" cy="79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8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Reference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we describe one reference frame relative to another?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066800" y="5911334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66800" y="6597134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15200" y="549375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4400" y="5493759"/>
            <a:ext cx="533400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50720" y="6412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 rot="19755233">
            <a:off x="3851556" y="3683862"/>
            <a:ext cx="1749552" cy="1239798"/>
            <a:chOff x="4070593" y="3945332"/>
            <a:chExt cx="1749552" cy="1239798"/>
          </a:xfrm>
        </p:grpSpPr>
        <p:grpSp>
          <p:nvGrpSpPr>
            <p:cNvPr id="10" name="Group 9"/>
            <p:cNvGrpSpPr/>
            <p:nvPr/>
          </p:nvGrpSpPr>
          <p:grpSpPr>
            <a:xfrm>
              <a:off x="4375393" y="4314664"/>
              <a:ext cx="762000" cy="685800"/>
              <a:chOff x="4876800" y="4038600"/>
              <a:chExt cx="762000" cy="68580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4876800" y="4038600"/>
                <a:ext cx="0" cy="685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4876800" y="4724400"/>
                <a:ext cx="762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5134345" y="481579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x2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70593" y="3945332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y2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>
            <a:endCxn id="11" idx="2"/>
          </p:cNvCxnSpPr>
          <p:nvPr/>
        </p:nvCxnSpPr>
        <p:spPr>
          <a:xfrm flipV="1">
            <a:off x="1066800" y="5531859"/>
            <a:ext cx="6248400" cy="107263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1" idx="2"/>
          </p:cNvCxnSpPr>
          <p:nvPr/>
        </p:nvCxnSpPr>
        <p:spPr>
          <a:xfrm>
            <a:off x="4458978" y="4976569"/>
            <a:ext cx="2856222" cy="55529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066800" y="4976569"/>
            <a:ext cx="3369021" cy="1620565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9" name="Object 92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259114"/>
              </p:ext>
            </p:extLst>
          </p:nvPr>
        </p:nvGraphicFramePr>
        <p:xfrm>
          <a:off x="4538985" y="6074268"/>
          <a:ext cx="49487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Equation" r:id="rId3" imgW="177480" imgH="190440" progId="Equation.DSMT4">
                  <p:embed/>
                </p:oleObj>
              </mc:Choice>
              <mc:Fallback>
                <p:oleObj name="Equation" r:id="rId3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8985" y="6074268"/>
                        <a:ext cx="494877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92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439589"/>
              </p:ext>
            </p:extLst>
          </p:nvPr>
        </p:nvGraphicFramePr>
        <p:xfrm>
          <a:off x="5759450" y="4675188"/>
          <a:ext cx="5667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Equation" r:id="rId5" imgW="203040" imgH="190440" progId="Equation.DSMT4">
                  <p:embed/>
                </p:oleObj>
              </mc:Choice>
              <mc:Fallback>
                <p:oleObj name="Equation" r:id="rId5" imgW="203040" imgH="190440" progId="Equation.DSMT4">
                  <p:embed/>
                  <p:pic>
                    <p:nvPicPr>
                      <p:cNvPr id="0" name="Object 9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4675188"/>
                        <a:ext cx="5667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5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Course Etiquette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lectures will be recorded, and will appear in the course website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send messages to you via the course site. You will receive emails from the site.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you think I made an error- with the course material or even pronouncing your name- please tell 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lectures, 1 per week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Please reserve 16 weeks for the coursework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a class is cancelled, another will be added at the end of the semester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Grade is individual, and based on 4 assignments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6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Syllabus is available in the course website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 1-6: Basics of robotics, kinematics and dynamics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 7-8: Path planning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 9-12: Practical robotic simulation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3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Kinematics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a short math assignment. 10% of grade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 planning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 programming assignment. 20% of grade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Robotic simulation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performing a simple task in a robotic simulator. The simulation will be performed by a real robot during a lecture. 10% of grade.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5923</TotalTime>
  <Words>893</Words>
  <Application>Microsoft Office PowerPoint</Application>
  <PresentationFormat>On-screen Show (4:3)</PresentationFormat>
  <Paragraphs>300</Paragraphs>
  <Slides>53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Executive</vt:lpstr>
      <vt:lpstr>MathType 6.0 Equation</vt:lpstr>
      <vt:lpstr> Kinematics and Dynamics of Robots </vt:lpstr>
      <vt:lpstr>About the Lecturer</vt:lpstr>
      <vt:lpstr>Communication</vt:lpstr>
      <vt:lpstr>Course Principles</vt:lpstr>
      <vt:lpstr>Course Etiquette</vt:lpstr>
      <vt:lpstr>Course Etiquette</vt:lpstr>
      <vt:lpstr>Course Outline</vt:lpstr>
      <vt:lpstr>Course Outline</vt:lpstr>
      <vt:lpstr>Assignments</vt:lpstr>
      <vt:lpstr>Assignments</vt:lpstr>
      <vt:lpstr>What you need for the course</vt:lpstr>
      <vt:lpstr>Robotics in Industry  Past, Present and Future</vt:lpstr>
      <vt:lpstr>What is a Robot?</vt:lpstr>
      <vt:lpstr>Better Question: What tasks should robots do?</vt:lpstr>
      <vt:lpstr>What tasks should robots do?</vt:lpstr>
      <vt:lpstr>What tasks should robots do?</vt:lpstr>
      <vt:lpstr>What tasks should robots do?</vt:lpstr>
      <vt:lpstr>The First Industrial Robot</vt:lpstr>
      <vt:lpstr>The First Industrial Robot</vt:lpstr>
      <vt:lpstr>Today’s Industrial Robots</vt:lpstr>
      <vt:lpstr>How many robots are working worldwide?</vt:lpstr>
      <vt:lpstr>Most Recent Statistics</vt:lpstr>
      <vt:lpstr>Most Recent Statistics</vt:lpstr>
      <vt:lpstr>Most Recent Statistics</vt:lpstr>
      <vt:lpstr>Most Recent Statistics</vt:lpstr>
      <vt:lpstr>Most Recent Statistics</vt:lpstr>
      <vt:lpstr>Most Recent Statistics</vt:lpstr>
      <vt:lpstr>Most Recent Statistics</vt:lpstr>
      <vt:lpstr>Newest trend: Cobots</vt:lpstr>
      <vt:lpstr>Types of Industrial Robots</vt:lpstr>
      <vt:lpstr>Types of Industrial Robots</vt:lpstr>
      <vt:lpstr>Types of Industrial Robots</vt:lpstr>
      <vt:lpstr>Types of Industrial Robots</vt:lpstr>
      <vt:lpstr>SCARA vs Articulated</vt:lpstr>
      <vt:lpstr>Types of Industrial Robots</vt:lpstr>
      <vt:lpstr>Types of Industrial Robots</vt:lpstr>
      <vt:lpstr>Types of Industrial Robots</vt:lpstr>
      <vt:lpstr>Types of Industrial Robots</vt:lpstr>
      <vt:lpstr>Kinematic systems</vt:lpstr>
      <vt:lpstr>Kinematic systems</vt:lpstr>
      <vt:lpstr>Degrees of freedom DOF</vt:lpstr>
      <vt:lpstr>Degrees of freedom</vt:lpstr>
      <vt:lpstr>Degrees of freedom</vt:lpstr>
      <vt:lpstr>Degrees of freedom</vt:lpstr>
      <vt:lpstr>Degrees of freedom</vt:lpstr>
      <vt:lpstr>Degrees of freedom</vt:lpstr>
      <vt:lpstr>DOF in 3D?</vt:lpstr>
      <vt:lpstr>Robot Workspace</vt:lpstr>
      <vt:lpstr>Workspace vs Dexterity Space</vt:lpstr>
      <vt:lpstr>Where is the robot?</vt:lpstr>
      <vt:lpstr>Reference Frames</vt:lpstr>
      <vt:lpstr>Reference Frames</vt:lpstr>
      <vt:lpstr>Reference Frames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Kinematics and Dynamics of Robots</dc:title>
  <dc:creator>Yoav</dc:creator>
  <cp:lastModifiedBy>Yoav</cp:lastModifiedBy>
  <cp:revision>39</cp:revision>
  <dcterms:created xsi:type="dcterms:W3CDTF">2021-02-23T12:35:18Z</dcterms:created>
  <dcterms:modified xsi:type="dcterms:W3CDTF">2021-03-10T09:18:01Z</dcterms:modified>
</cp:coreProperties>
</file>